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sldIdLst>
    <p:sldId id="256" r:id="rId4"/>
    <p:sldId id="280" r:id="rId5"/>
    <p:sldId id="260" r:id="rId6"/>
    <p:sldId id="261" r:id="rId7"/>
    <p:sldId id="263" r:id="rId8"/>
    <p:sldId id="269" r:id="rId9"/>
    <p:sldId id="270" r:id="rId10"/>
    <p:sldId id="271" r:id="rId11"/>
    <p:sldId id="274" r:id="rId12"/>
    <p:sldId id="275" r:id="rId13"/>
    <p:sldId id="276" r:id="rId14"/>
    <p:sldId id="268" r:id="rId15"/>
    <p:sldId id="279" r:id="rId16"/>
    <p:sldId id="267" r:id="rId17"/>
    <p:sldId id="277" r:id="rId18"/>
    <p:sldId id="262" r:id="rId19"/>
    <p:sldId id="278" r:id="rId20"/>
  </p:sldIdLst>
  <p:sldSz cx="12192000" cy="6858000"/>
  <p:notesSz cx="6858000" cy="9144000"/>
  <p:embeddedFontLst>
    <p:embeddedFont>
      <p:font typeface="Gentona Book" panose="00000500000000000000" pitchFamily="50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92AE12-B79B-4A9E-A761-567ADA26106F}">
          <p14:sldIdLst>
            <p14:sldId id="256"/>
            <p14:sldId id="280"/>
            <p14:sldId id="260"/>
          </p14:sldIdLst>
        </p14:section>
        <p14:section name="1. What is Business Analyst" id="{A29D95ED-6A25-42FF-AF0F-0F811CD86294}">
          <p14:sldIdLst>
            <p14:sldId id="261"/>
            <p14:sldId id="263"/>
            <p14:sldId id="269"/>
            <p14:sldId id="270"/>
          </p14:sldIdLst>
        </p14:section>
        <p14:section name="2. What Data is Available?" id="{B3DB5F60-C64D-43C9-88CD-B203227A0720}">
          <p14:sldIdLst>
            <p14:sldId id="271"/>
            <p14:sldId id="274"/>
            <p14:sldId id="275"/>
            <p14:sldId id="276"/>
          </p14:sldIdLst>
        </p14:section>
        <p14:section name="3. How do I start?" id="{49144895-8749-4674-9047-B57633A652BC}">
          <p14:sldIdLst>
            <p14:sldId id="268"/>
            <p14:sldId id="279"/>
            <p14:sldId id="267"/>
            <p14:sldId id="277"/>
          </p14:sldIdLst>
        </p14:section>
        <p14:section name="4. Wrap up and Questions" id="{0733568B-6884-4F81-883F-38D9E6A887B9}">
          <p14:sldIdLst>
            <p14:sldId id="26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479"/>
    <a:srgbClr val="FFFFFF"/>
    <a:srgbClr val="01CDFE"/>
    <a:srgbClr val="451C62"/>
    <a:srgbClr val="404040"/>
    <a:srgbClr val="595959"/>
    <a:srgbClr val="08060A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dataservices.library.jhu.edu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F2032EC2-48EB-4D72-9687-77A0F8363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07" y="790293"/>
            <a:ext cx="4849218" cy="323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3767C-44AB-47A2-8E5C-3455997A5CDB}"/>
              </a:ext>
            </a:extLst>
          </p:cNvPr>
          <p:cNvGrpSpPr/>
          <p:nvPr/>
        </p:nvGrpSpPr>
        <p:grpSpPr>
          <a:xfrm>
            <a:off x="472275" y="3858084"/>
            <a:ext cx="3248867" cy="1394320"/>
            <a:chOff x="472275" y="4193364"/>
            <a:chExt cx="3248867" cy="13943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6A98F42-ED17-485A-AD88-F28E39E4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74439" y="4302510"/>
              <a:ext cx="272156" cy="28093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888C9-5899-459F-972F-F42024BE3B27}"/>
                </a:ext>
              </a:extLst>
            </p:cNvPr>
            <p:cNvSpPr/>
            <p:nvPr/>
          </p:nvSpPr>
          <p:spPr>
            <a:xfrm>
              <a:off x="764883" y="4193364"/>
              <a:ext cx="295625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github.com/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jhu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-data-services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4F6323-E785-427B-90D8-4CCD25C0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75" y="5275739"/>
              <a:ext cx="274320" cy="27432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2DFD76-8198-4453-A73E-BD5BDC5107F0}"/>
                </a:ext>
              </a:extLst>
            </p:cNvPr>
            <p:cNvSpPr/>
            <p:nvPr/>
          </p:nvSpPr>
          <p:spPr>
            <a:xfrm>
              <a:off x="764883" y="5163978"/>
              <a:ext cx="2257349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dataservices@jhu.edu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2A031F-A881-42F8-83E5-E5EBC789B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75" y="4792432"/>
              <a:ext cx="274320" cy="27432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81DFE5-6AE3-4A9C-A5BA-9481243BE4B1}"/>
                </a:ext>
              </a:extLst>
            </p:cNvPr>
            <p:cNvSpPr/>
            <p:nvPr/>
          </p:nvSpPr>
          <p:spPr>
            <a:xfrm>
              <a:off x="764883" y="4674629"/>
              <a:ext cx="2752677" cy="423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dataservices.library.jhu.edu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B532C3-3D46-4667-AE8A-1A60E0DAEA1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75" y="6061564"/>
            <a:ext cx="1149434" cy="40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F4965-A8F3-47EE-8F85-EA2D2C15775D}"/>
              </a:ext>
            </a:extLst>
          </p:cNvPr>
          <p:cNvSpPr/>
          <p:nvPr userDrawn="1"/>
        </p:nvSpPr>
        <p:spPr>
          <a:xfrm>
            <a:off x="1621709" y="6061564"/>
            <a:ext cx="5663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These materials are licensed under a Creative Commons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Attribution-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r>
              <a:rPr lang="en-US" sz="1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attributable to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1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Data Services</a:t>
            </a:r>
            <a:r>
              <a:rPr lang="en-US" sz="1000" dirty="0">
                <a:solidFill>
                  <a:srgbClr val="59595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Johns Hopkins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2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Data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 smtClean="0"/>
              <a:t>JHU Data Services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8A76F-D669-41B4-9A71-790348989A96}"/>
              </a:ext>
            </a:extLst>
          </p:cNvPr>
          <p:cNvSpPr txBox="1"/>
          <p:nvPr userDrawn="1"/>
        </p:nvSpPr>
        <p:spPr>
          <a:xfrm>
            <a:off x="472275" y="2225187"/>
            <a:ext cx="936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404040"/>
                </a:solidFill>
              </a:rPr>
              <a:t>WE HELP FACULTY, RESEARCHERS AND STUDENTS: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9117087-D7FF-448F-A29B-A7A66FC27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" y="3497581"/>
            <a:ext cx="12191993" cy="1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CC6F-FE2D-4126-983A-8D47893E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1pPr>
            <a:lvl2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2pPr>
            <a:lvl3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3pPr>
            <a:lvl4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4pPr>
            <a:lvl5pPr>
              <a:defRPr>
                <a:latin typeface="Gentona Book" panose="00000500000000000000" pitchFamily="50" charset="0"/>
                <a:ea typeface="Gentona Book" panose="00000500000000000000" pitchFamily="50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0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A707-BE03-4CB0-9F5D-2D51CC86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D7A15-60B2-488D-B7AC-DB313A3EC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170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B9E9-C8EA-48F1-892D-57B2330F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A6D2E-A313-4029-8F77-A1B20E6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5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6C75-CB2D-4C5A-BE2F-693F5A773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13C8-46FB-4ED6-AD3B-A9A462ECC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B6EA0-040F-4D5C-AF08-2C735C6B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4626C-D1B6-4063-89A3-E8E35500F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 userDrawn="1"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968831-E64F-4066-9A2E-07FBD1DF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6" y="191029"/>
            <a:ext cx="10515600" cy="1015663"/>
          </a:xfrm>
        </p:spPr>
        <p:txBody>
          <a:bodyPr/>
          <a:lstStyle>
            <a:lvl1pPr>
              <a:defRPr sz="6000" b="1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26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8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A134BB-1618-49A8-8808-9795A839970B}"/>
              </a:ext>
            </a:extLst>
          </p:cNvPr>
          <p:cNvSpPr/>
          <p:nvPr userDrawn="1"/>
        </p:nvSpPr>
        <p:spPr>
          <a:xfrm>
            <a:off x="0" y="0"/>
            <a:ext cx="12192000" cy="6758940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8962" y="1872342"/>
            <a:ext cx="10084838" cy="132556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A9F5F-C148-4655-90D8-45D2997C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FB9E5-C8A2-4B6A-B3C9-FCEC8F43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09DE4D-4376-4485-8F1A-400DBD97A2FB}"/>
              </a:ext>
            </a:extLst>
          </p:cNvPr>
          <p:cNvGrpSpPr/>
          <p:nvPr userDrawn="1"/>
        </p:nvGrpSpPr>
        <p:grpSpPr>
          <a:xfrm>
            <a:off x="0" y="6758940"/>
            <a:ext cx="12192000" cy="99060"/>
            <a:chOff x="0" y="6592824"/>
            <a:chExt cx="12192000" cy="265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91823-7432-4528-9429-92C9881F32F6}"/>
                </a:ext>
              </a:extLst>
            </p:cNvPr>
            <p:cNvSpPr/>
            <p:nvPr/>
          </p:nvSpPr>
          <p:spPr>
            <a:xfrm>
              <a:off x="3084576" y="6592824"/>
              <a:ext cx="9107424" cy="265176"/>
            </a:xfrm>
            <a:prstGeom prst="rect">
              <a:avLst/>
            </a:prstGeom>
            <a:solidFill>
              <a:srgbClr val="451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026E2-4115-48F0-BC35-F6CEE9EB4EAC}"/>
                </a:ext>
              </a:extLst>
            </p:cNvPr>
            <p:cNvSpPr/>
            <p:nvPr/>
          </p:nvSpPr>
          <p:spPr>
            <a:xfrm>
              <a:off x="0" y="6592824"/>
              <a:ext cx="1542288" cy="265176"/>
            </a:xfrm>
            <a:prstGeom prst="rect">
              <a:avLst/>
            </a:prstGeom>
            <a:solidFill>
              <a:srgbClr val="E9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49B379-EF2C-4D95-B8A4-CCD125843C00}"/>
                </a:ext>
              </a:extLst>
            </p:cNvPr>
            <p:cNvSpPr/>
            <p:nvPr/>
          </p:nvSpPr>
          <p:spPr>
            <a:xfrm>
              <a:off x="1539240" y="6592824"/>
              <a:ext cx="1545336" cy="265176"/>
            </a:xfrm>
            <a:prstGeom prst="rect">
              <a:avLst/>
            </a:prstGeom>
            <a:solidFill>
              <a:srgbClr val="01C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5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04040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Gentona Book" panose="00000500000000000000" pitchFamily="50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esri_databrowser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rary.jhu.edu/gi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.ly/data-bytes-surve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bit.ly/data-byt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3B17D-A344-47AF-9C03-4CF62B98A58E}"/>
              </a:ext>
            </a:extLst>
          </p:cNvPr>
          <p:cNvSpPr txBox="1"/>
          <p:nvPr/>
        </p:nvSpPr>
        <p:spPr>
          <a:xfrm>
            <a:off x="472275" y="328649"/>
            <a:ext cx="5944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Creating Infographics</a:t>
            </a:r>
          </a:p>
          <a:p>
            <a:r>
              <a:rPr lang="en-US" sz="45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With Business Analyst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B7999-77D4-479C-A6D3-C76EB39F5350}"/>
              </a:ext>
            </a:extLst>
          </p:cNvPr>
          <p:cNvSpPr/>
          <p:nvPr/>
        </p:nvSpPr>
        <p:spPr>
          <a:xfrm>
            <a:off x="472275" y="20431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Reina Chano Murray</a:t>
            </a:r>
            <a:endParaRPr lang="en-US" sz="3300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Calibri" panose="020F0502020204030204" pitchFamily="34" charset="0"/>
              </a:rPr>
              <a:t>JHU Data Services</a:t>
            </a:r>
          </a:p>
        </p:txBody>
      </p:sp>
      <p:pic>
        <p:nvPicPr>
          <p:cNvPr id="4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95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Esri Demographics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Examine data via </a:t>
            </a:r>
            <a:r>
              <a:rPr lang="en-US" dirty="0" err="1" smtClean="0"/>
              <a:t>Esri’s</a:t>
            </a:r>
            <a:r>
              <a:rPr lang="en-US" dirty="0" smtClean="0"/>
              <a:t> Data Browser and documentation pages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bit.ly/esri_databrowser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8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" y="60385"/>
            <a:ext cx="11460255" cy="66768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6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start?</a:t>
            </a:r>
            <a:br>
              <a:rPr lang="en-US" dirty="0" smtClean="0"/>
            </a:br>
            <a:r>
              <a:rPr lang="en-US" sz="2000" dirty="0" smtClean="0"/>
              <a:t>Demo time!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88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What We’ll Cover</a:t>
            </a:r>
          </a:p>
          <a:p>
            <a:r>
              <a:rPr lang="en-US" dirty="0" smtClean="0"/>
              <a:t>How to access Business Analyst Online (BAO)</a:t>
            </a:r>
          </a:p>
          <a:p>
            <a:r>
              <a:rPr lang="en-US" dirty="0" smtClean="0"/>
              <a:t>Adding layers/data from ArcGIS Online</a:t>
            </a:r>
          </a:p>
          <a:p>
            <a:r>
              <a:rPr lang="en-US" dirty="0" smtClean="0"/>
              <a:t>Adding data directly in BAO</a:t>
            </a:r>
          </a:p>
          <a:p>
            <a:r>
              <a:rPr lang="en-US" dirty="0" smtClean="0"/>
              <a:t>Creating a report</a:t>
            </a:r>
          </a:p>
          <a:p>
            <a:r>
              <a:rPr lang="en-US" dirty="0" smtClean="0"/>
              <a:t>Creating an infographic</a:t>
            </a:r>
          </a:p>
          <a:p>
            <a:r>
              <a:rPr lang="en-US" dirty="0" smtClean="0"/>
              <a:t>Accessing tutorials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4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access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219" r="496"/>
          <a:stretch/>
        </p:blipFill>
        <p:spPr>
          <a:xfrm>
            <a:off x="8105774" y="1537534"/>
            <a:ext cx="3924301" cy="51500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410075" y="1764229"/>
            <a:ext cx="2924175" cy="23124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605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Business Analyst is accessed through </a:t>
            </a:r>
            <a:br>
              <a:rPr lang="en-US" dirty="0" smtClean="0"/>
            </a:br>
            <a:r>
              <a:rPr lang="en-US" b="1" dirty="0" smtClean="0"/>
              <a:t>JHU’s ArcGIS Online organization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As long as you have an active and valid</a:t>
            </a:r>
            <a:br>
              <a:rPr lang="en-US" dirty="0" smtClean="0"/>
            </a:br>
            <a:r>
              <a:rPr lang="en-US" dirty="0" smtClean="0"/>
              <a:t>JHED, you have access to JHU’s suite</a:t>
            </a:r>
            <a:r>
              <a:rPr lang="en-US" dirty="0"/>
              <a:t>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Esri software and web applications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guides.library.jhu.edu/gis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32"/>
            <a:ext cx="12192000" cy="64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E2853F1-C0B1-41C4-981E-A0299E8798A8}"/>
              </a:ext>
            </a:extLst>
          </p:cNvPr>
          <p:cNvSpPr/>
          <p:nvPr/>
        </p:nvSpPr>
        <p:spPr>
          <a:xfrm>
            <a:off x="9293605" y="1354913"/>
            <a:ext cx="2898395" cy="5401487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278476" y="202604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Fall 2022 Data Bytes Schedule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1C21C7-EC9A-4FC5-82A0-E4AC5481CE4B}"/>
              </a:ext>
            </a:extLst>
          </p:cNvPr>
          <p:cNvSpPr/>
          <p:nvPr/>
        </p:nvSpPr>
        <p:spPr>
          <a:xfrm>
            <a:off x="9526106" y="3756925"/>
            <a:ext cx="275101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Thank you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 attending!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Please complete our survey at:</a:t>
            </a:r>
          </a:p>
          <a:p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bit.ly/data-bytes-survey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25084-1835-41FC-991A-1D9B55FC2C1F}"/>
              </a:ext>
            </a:extLst>
          </p:cNvPr>
          <p:cNvSpPr/>
          <p:nvPr/>
        </p:nvSpPr>
        <p:spPr>
          <a:xfrm>
            <a:off x="1508" y="1354268"/>
            <a:ext cx="9408499" cy="5404126"/>
          </a:xfrm>
          <a:prstGeom prst="round1Rect">
            <a:avLst>
              <a:gd name="adj" fmla="val 4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C0E7FF-5A22-4EA7-8D2E-B16CCDC04EB4}"/>
              </a:ext>
            </a:extLst>
          </p:cNvPr>
          <p:cNvGrpSpPr/>
          <p:nvPr/>
        </p:nvGrpSpPr>
        <p:grpSpPr>
          <a:xfrm>
            <a:off x="375724" y="2368715"/>
            <a:ext cx="4108375" cy="808172"/>
            <a:chOff x="755374" y="2336820"/>
            <a:chExt cx="4108375" cy="8081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6C054F-75AD-423E-9BBD-E089BF7C5D4A}"/>
                </a:ext>
              </a:extLst>
            </p:cNvPr>
            <p:cNvSpPr/>
            <p:nvPr/>
          </p:nvSpPr>
          <p:spPr>
            <a:xfrm>
              <a:off x="759740" y="2336820"/>
              <a:ext cx="4104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Finding Maps and Map Data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4D6571-A8FD-4CA0-806D-DE7EFFF537F3}"/>
                </a:ext>
              </a:extLst>
            </p:cNvPr>
            <p:cNvSpPr/>
            <p:nvPr/>
          </p:nvSpPr>
          <p:spPr>
            <a:xfrm>
              <a:off x="755374" y="2744882"/>
              <a:ext cx="12025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12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850BD-645A-4298-8F02-ED24F23DB8D6}"/>
              </a:ext>
            </a:extLst>
          </p:cNvPr>
          <p:cNvSpPr/>
          <p:nvPr/>
        </p:nvSpPr>
        <p:spPr>
          <a:xfrm>
            <a:off x="268895" y="1646106"/>
            <a:ext cx="118135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All sessions are on Mondays from 12 to 1 pm. 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388368-43EC-4F77-8D1D-916765E978DF}"/>
              </a:ext>
            </a:extLst>
          </p:cNvPr>
          <p:cNvGrpSpPr/>
          <p:nvPr/>
        </p:nvGrpSpPr>
        <p:grpSpPr>
          <a:xfrm>
            <a:off x="375724" y="3360693"/>
            <a:ext cx="3316491" cy="802176"/>
            <a:chOff x="755374" y="3211424"/>
            <a:chExt cx="3316491" cy="802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502981-E084-4844-AE09-BF3E52C1E164}"/>
                </a:ext>
              </a:extLst>
            </p:cNvPr>
            <p:cNvSpPr/>
            <p:nvPr/>
          </p:nvSpPr>
          <p:spPr>
            <a:xfrm>
              <a:off x="759740" y="3211424"/>
              <a:ext cx="3312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Choosing a Python IDE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D3056-EF2A-48F9-9D40-8E48842536E0}"/>
                </a:ext>
              </a:extLst>
            </p:cNvPr>
            <p:cNvSpPr/>
            <p:nvPr/>
          </p:nvSpPr>
          <p:spPr>
            <a:xfrm>
              <a:off x="755374" y="3613490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19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0A85DE-9FCB-4483-8EBE-D8C397BAED54}"/>
              </a:ext>
            </a:extLst>
          </p:cNvPr>
          <p:cNvGrpSpPr/>
          <p:nvPr/>
        </p:nvGrpSpPr>
        <p:grpSpPr>
          <a:xfrm>
            <a:off x="375723" y="4334433"/>
            <a:ext cx="3617857" cy="1142687"/>
            <a:chOff x="755373" y="4086028"/>
            <a:chExt cx="3617857" cy="11426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5AF711-2456-4002-AB7B-23668C25BC83}"/>
                </a:ext>
              </a:extLst>
            </p:cNvPr>
            <p:cNvSpPr/>
            <p:nvPr/>
          </p:nvSpPr>
          <p:spPr>
            <a:xfrm>
              <a:off x="759740" y="4086028"/>
              <a:ext cx="36134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Creating Infographics in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Business Analyst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F336B-DEB5-4492-9BDA-CED5C46D7142}"/>
                </a:ext>
              </a:extLst>
            </p:cNvPr>
            <p:cNvSpPr/>
            <p:nvPr/>
          </p:nvSpPr>
          <p:spPr>
            <a:xfrm>
              <a:off x="755373" y="4828605"/>
              <a:ext cx="12282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Sept 26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163C91-4D81-46A0-83AD-2F9F57AA18AD}"/>
              </a:ext>
            </a:extLst>
          </p:cNvPr>
          <p:cNvGrpSpPr/>
          <p:nvPr/>
        </p:nvGrpSpPr>
        <p:grpSpPr>
          <a:xfrm>
            <a:off x="375723" y="5659202"/>
            <a:ext cx="4247836" cy="787771"/>
            <a:chOff x="755373" y="5329963"/>
            <a:chExt cx="4247836" cy="787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A89BA-38FF-4797-9497-10CD69D248CA}"/>
                </a:ext>
              </a:extLst>
            </p:cNvPr>
            <p:cNvSpPr/>
            <p:nvPr/>
          </p:nvSpPr>
          <p:spPr>
            <a:xfrm>
              <a:off x="759740" y="5329963"/>
              <a:ext cx="42434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Debugging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E1C34-6FB8-49F9-B951-E60B4EFFE1F4}"/>
                </a:ext>
              </a:extLst>
            </p:cNvPr>
            <p:cNvSpPr/>
            <p:nvPr/>
          </p:nvSpPr>
          <p:spPr>
            <a:xfrm>
              <a:off x="755373" y="5717624"/>
              <a:ext cx="10102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EC3AC-DFD5-468E-9069-852CEA4D94C7}"/>
              </a:ext>
            </a:extLst>
          </p:cNvPr>
          <p:cNvGrpSpPr/>
          <p:nvPr/>
        </p:nvGrpSpPr>
        <p:grpSpPr>
          <a:xfrm>
            <a:off x="4862121" y="3373469"/>
            <a:ext cx="3369833" cy="776625"/>
            <a:chOff x="5241771" y="3211533"/>
            <a:chExt cx="3369833" cy="7766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8A0569-CDCF-42FF-A5F4-310BB7078214}"/>
                </a:ext>
              </a:extLst>
            </p:cNvPr>
            <p:cNvSpPr/>
            <p:nvPr/>
          </p:nvSpPr>
          <p:spPr>
            <a:xfrm>
              <a:off x="5241771" y="3211533"/>
              <a:ext cx="3369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Leaflet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BEA6F5-F1A9-4A1F-93BB-D10FACF3124D}"/>
                </a:ext>
              </a:extLst>
            </p:cNvPr>
            <p:cNvSpPr/>
            <p:nvPr/>
          </p:nvSpPr>
          <p:spPr>
            <a:xfrm>
              <a:off x="5241771" y="3588048"/>
              <a:ext cx="11095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17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A9AB1-A55E-41E0-974A-89FEA7CE0D6E}"/>
              </a:ext>
            </a:extLst>
          </p:cNvPr>
          <p:cNvGrpSpPr/>
          <p:nvPr/>
        </p:nvGrpSpPr>
        <p:grpSpPr>
          <a:xfrm>
            <a:off x="4862121" y="2368715"/>
            <a:ext cx="4487126" cy="773137"/>
            <a:chOff x="5241771" y="2336820"/>
            <a:chExt cx="4487126" cy="773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DD224-83E6-4D3D-B295-715A40BC1444}"/>
                </a:ext>
              </a:extLst>
            </p:cNvPr>
            <p:cNvSpPr/>
            <p:nvPr/>
          </p:nvSpPr>
          <p:spPr>
            <a:xfrm>
              <a:off x="5241771" y="2336820"/>
              <a:ext cx="4487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Speeding up your Python Code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82C86-C30D-4F0C-AFBA-6A54B7FBBDA9}"/>
                </a:ext>
              </a:extLst>
            </p:cNvPr>
            <p:cNvSpPr/>
            <p:nvPr/>
          </p:nvSpPr>
          <p:spPr>
            <a:xfrm>
              <a:off x="5241771" y="2709847"/>
              <a:ext cx="1140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10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59AD42-4F0D-42E1-8AEB-CB64B3250DC8}"/>
              </a:ext>
            </a:extLst>
          </p:cNvPr>
          <p:cNvGrpSpPr/>
          <p:nvPr/>
        </p:nvGrpSpPr>
        <p:grpSpPr>
          <a:xfrm>
            <a:off x="4862121" y="4307820"/>
            <a:ext cx="3193503" cy="1195912"/>
            <a:chOff x="5241771" y="4086246"/>
            <a:chExt cx="3193503" cy="11959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0CB-17B4-40FA-91EE-DED2CF0E3714}"/>
                </a:ext>
              </a:extLst>
            </p:cNvPr>
            <p:cNvSpPr/>
            <p:nvPr/>
          </p:nvSpPr>
          <p:spPr>
            <a:xfrm>
              <a:off x="5241771" y="4086246"/>
              <a:ext cx="319350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Advanced </a:t>
              </a:r>
              <a:r>
                <a:rPr lang="en-US" sz="2400" b="1" dirty="0" err="1">
                  <a:latin typeface="Fira Sans" panose="020B0503050000020004" pitchFamily="34" charset="0"/>
                  <a:ea typeface="Fira Sans" panose="020B0503050000020004" pitchFamily="34" charset="0"/>
                </a:rPr>
                <a:t>StoryMaps</a:t>
              </a:r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Tips and Tricks</a:t>
              </a:r>
              <a:endParaRPr lang="en-US" sz="2400" dirty="0"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341647-927F-41F8-87B2-16E6FACB8F52}"/>
                </a:ext>
              </a:extLst>
            </p:cNvPr>
            <p:cNvSpPr/>
            <p:nvPr/>
          </p:nvSpPr>
          <p:spPr>
            <a:xfrm>
              <a:off x="5241771" y="4882048"/>
              <a:ext cx="10871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24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th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E6A3DA-BC8E-4F93-835F-325F14749231}"/>
              </a:ext>
            </a:extLst>
          </p:cNvPr>
          <p:cNvGrpSpPr/>
          <p:nvPr/>
        </p:nvGrpSpPr>
        <p:grpSpPr>
          <a:xfrm>
            <a:off x="4846767" y="5632751"/>
            <a:ext cx="3683346" cy="840673"/>
            <a:chOff x="5226417" y="5330291"/>
            <a:chExt cx="3683346" cy="8406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A25F05-1450-4AEE-81D7-24D3035ACB57}"/>
                </a:ext>
              </a:extLst>
            </p:cNvPr>
            <p:cNvSpPr/>
            <p:nvPr/>
          </p:nvSpPr>
          <p:spPr>
            <a:xfrm>
              <a:off x="5241771" y="5330291"/>
              <a:ext cx="36679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Fira Sans" panose="020B0503050000020004" pitchFamily="34" charset="0"/>
                  <a:ea typeface="Fira Sans" panose="020B0503050000020004" pitchFamily="34" charset="0"/>
                </a:rPr>
                <a:t>Introduction to APIs in R</a:t>
              </a:r>
              <a:r>
                <a:rPr lang="en-US" sz="2400" dirty="0">
                  <a:latin typeface="Fira Sans" panose="020B0503050000020004" pitchFamily="34" charset="0"/>
                  <a:ea typeface="Fira Sans" panose="020B0503050000020004" pitchFamily="34" charset="0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E4B4DA-AAEA-42CC-AA15-5A3742CD3E30}"/>
                </a:ext>
              </a:extLst>
            </p:cNvPr>
            <p:cNvSpPr/>
            <p:nvPr/>
          </p:nvSpPr>
          <p:spPr>
            <a:xfrm>
              <a:off x="5226417" y="5770854"/>
              <a:ext cx="1045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Oct 31</a:t>
              </a:r>
              <a:r>
                <a:rPr lang="en-US" sz="2000" b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st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CC0B30-E21B-4FDD-BE98-C99F340A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318" y="5761799"/>
              <a:ext cx="347018" cy="34701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C5B2A-62C9-4385-B1EC-7BEE15BABA3B}"/>
              </a:ext>
            </a:extLst>
          </p:cNvPr>
          <p:cNvSpPr/>
          <p:nvPr/>
        </p:nvSpPr>
        <p:spPr>
          <a:xfrm>
            <a:off x="9526106" y="2586907"/>
            <a:ext cx="257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at: 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bit.ly/data-bytes</a:t>
            </a:r>
            <a:r>
              <a:rPr lang="en-US" sz="2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2AAFD4-32F5-4919-829F-DA44FE11C71D}"/>
              </a:ext>
            </a:extLst>
          </p:cNvPr>
          <p:cNvCxnSpPr>
            <a:cxnSpLocks/>
          </p:cNvCxnSpPr>
          <p:nvPr/>
        </p:nvCxnSpPr>
        <p:spPr>
          <a:xfrm>
            <a:off x="349590" y="2471679"/>
            <a:ext cx="0" cy="610195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4A0CA6-6C9A-4969-844D-C13F2D723153}"/>
              </a:ext>
            </a:extLst>
          </p:cNvPr>
          <p:cNvCxnSpPr>
            <a:cxnSpLocks/>
          </p:cNvCxnSpPr>
          <p:nvPr/>
        </p:nvCxnSpPr>
        <p:spPr>
          <a:xfrm>
            <a:off x="349590" y="3457659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AE6C9C-1377-48B8-A612-06D28AA16144}"/>
              </a:ext>
            </a:extLst>
          </p:cNvPr>
          <p:cNvCxnSpPr>
            <a:cxnSpLocks/>
          </p:cNvCxnSpPr>
          <p:nvPr/>
        </p:nvCxnSpPr>
        <p:spPr>
          <a:xfrm>
            <a:off x="349590" y="4444833"/>
            <a:ext cx="0" cy="931801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99B02D-7ADF-486D-914E-FEA206C4723C}"/>
              </a:ext>
            </a:extLst>
          </p:cNvPr>
          <p:cNvCxnSpPr>
            <a:cxnSpLocks/>
          </p:cNvCxnSpPr>
          <p:nvPr/>
        </p:nvCxnSpPr>
        <p:spPr>
          <a:xfrm>
            <a:off x="349590" y="5768216"/>
            <a:ext cx="0" cy="610195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9E1638-18B5-4DCE-9A7D-D72223D41021}"/>
              </a:ext>
            </a:extLst>
          </p:cNvPr>
          <p:cNvCxnSpPr>
            <a:cxnSpLocks/>
          </p:cNvCxnSpPr>
          <p:nvPr/>
        </p:nvCxnSpPr>
        <p:spPr>
          <a:xfrm>
            <a:off x="4848348" y="4411856"/>
            <a:ext cx="0" cy="964778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11816D-92B9-4D9A-B3C1-162ADE9BF64A}"/>
              </a:ext>
            </a:extLst>
          </p:cNvPr>
          <p:cNvCxnSpPr>
            <a:cxnSpLocks/>
          </p:cNvCxnSpPr>
          <p:nvPr/>
        </p:nvCxnSpPr>
        <p:spPr>
          <a:xfrm>
            <a:off x="4848348" y="2480512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C531ED-05A3-4AA3-9823-21C40B9833C2}"/>
              </a:ext>
            </a:extLst>
          </p:cNvPr>
          <p:cNvCxnSpPr>
            <a:cxnSpLocks/>
          </p:cNvCxnSpPr>
          <p:nvPr/>
        </p:nvCxnSpPr>
        <p:spPr>
          <a:xfrm>
            <a:off x="4848348" y="3501528"/>
            <a:ext cx="0" cy="522459"/>
          </a:xfrm>
          <a:prstGeom prst="line">
            <a:avLst/>
          </a:prstGeom>
          <a:ln w="57150" cap="rnd">
            <a:solidFill>
              <a:srgbClr val="E934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804C05-873B-4CF3-815E-1B2E0D2E056D}"/>
              </a:ext>
            </a:extLst>
          </p:cNvPr>
          <p:cNvCxnSpPr>
            <a:cxnSpLocks/>
          </p:cNvCxnSpPr>
          <p:nvPr/>
        </p:nvCxnSpPr>
        <p:spPr>
          <a:xfrm>
            <a:off x="4848348" y="5803029"/>
            <a:ext cx="0" cy="522459"/>
          </a:xfrm>
          <a:prstGeom prst="line">
            <a:avLst/>
          </a:prstGeom>
          <a:ln w="57150" cap="rnd">
            <a:solidFill>
              <a:srgbClr val="01CD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382A304-DAAA-4913-AD31-0BDBFA6E200B}"/>
              </a:ext>
            </a:extLst>
          </p:cNvPr>
          <p:cNvSpPr/>
          <p:nvPr/>
        </p:nvSpPr>
        <p:spPr>
          <a:xfrm>
            <a:off x="9526106" y="1466652"/>
            <a:ext cx="373244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E93479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GIS and Maps</a:t>
            </a:r>
          </a:p>
          <a:p>
            <a:r>
              <a:rPr lang="en-US" sz="2600" b="1" dirty="0">
                <a:solidFill>
                  <a:srgbClr val="01CDF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140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JHU Data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0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B3B7-D09C-464E-A927-58229A95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Business Analyst?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data is available? </a:t>
            </a:r>
            <a:r>
              <a:rPr lang="en-US" sz="2000" dirty="0" smtClean="0"/>
              <a:t>(Esri Demographics)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I start? </a:t>
            </a:r>
            <a:r>
              <a:rPr lang="en-US" sz="2000" dirty="0" smtClean="0"/>
              <a:t>(demonstrations)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527-F074-49E7-A134-1F491FE798C1}"/>
              </a:ext>
            </a:extLst>
          </p:cNvPr>
          <p:cNvSpPr/>
          <p:nvPr/>
        </p:nvSpPr>
        <p:spPr>
          <a:xfrm>
            <a:off x="0" y="0"/>
            <a:ext cx="12192000" cy="1397721"/>
          </a:xfrm>
          <a:prstGeom prst="rect">
            <a:avLst/>
          </a:prstGeom>
          <a:solidFill>
            <a:srgbClr val="451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5DAFE-4D16-472C-95CC-7B4164F5BD02}"/>
              </a:ext>
            </a:extLst>
          </p:cNvPr>
          <p:cNvSpPr txBox="1"/>
          <p:nvPr/>
        </p:nvSpPr>
        <p:spPr>
          <a:xfrm>
            <a:off x="475246" y="191029"/>
            <a:ext cx="1075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>
                    <a:lumMod val="8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Agenda</a:t>
            </a:r>
            <a:endParaRPr lang="en-US" sz="6000" b="1" dirty="0">
              <a:solidFill>
                <a:schemeClr val="bg1">
                  <a:lumMod val="8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1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br>
              <a:rPr lang="en-US" dirty="0" smtClean="0"/>
            </a:br>
            <a:r>
              <a:rPr lang="en-US" dirty="0" smtClean="0"/>
              <a:t>Business Analyst?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 smtClean="0"/>
              <a:t>Part of </a:t>
            </a:r>
            <a:r>
              <a:rPr lang="en-US" dirty="0" err="1" smtClean="0"/>
              <a:t>Esri’s</a:t>
            </a:r>
            <a:r>
              <a:rPr lang="en-US" dirty="0" smtClean="0"/>
              <a:t> suite of geospatial tools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Available as a </a:t>
            </a:r>
            <a:r>
              <a:rPr lang="en-US" b="1" dirty="0" smtClean="0">
                <a:solidFill>
                  <a:srgbClr val="E93479"/>
                </a:solidFill>
              </a:rPr>
              <a:t>web app</a:t>
            </a:r>
            <a:r>
              <a:rPr lang="en-US" dirty="0" smtClean="0"/>
              <a:t>, desktop/enterprise software, mobile app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Provides easy access to </a:t>
            </a:r>
            <a:r>
              <a:rPr lang="en-US" b="1" dirty="0" smtClean="0">
                <a:solidFill>
                  <a:srgbClr val="01CDFE"/>
                </a:solidFill>
              </a:rPr>
              <a:t>location-based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demographic, marketing, and business data 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Designed for both </a:t>
            </a:r>
            <a:r>
              <a:rPr lang="en-US" b="1" dirty="0" smtClean="0"/>
              <a:t>data </a:t>
            </a:r>
            <a:r>
              <a:rPr lang="en-US" b="1" dirty="0"/>
              <a:t>analysis</a:t>
            </a:r>
            <a:r>
              <a:rPr lang="en-US" dirty="0"/>
              <a:t> and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visualization </a:t>
            </a:r>
            <a:endParaRPr lang="en-US" dirty="0" smtClean="0"/>
          </a:p>
        </p:txBody>
      </p:sp>
      <p:pic>
        <p:nvPicPr>
          <p:cNvPr id="5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use it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876472" cy="4920234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Create Maps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Create color-coded maps visualizing various commercial and public data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Search for and map points of interest based on name, NAICS or SICS code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900" b="1" dirty="0"/>
              <a:t>Build</a:t>
            </a:r>
            <a:r>
              <a:rPr lang="en-US" b="1" dirty="0" smtClean="0"/>
              <a:t> Infographics</a:t>
            </a:r>
            <a:endParaRPr lang="en-US" b="1" dirty="0"/>
          </a:p>
          <a:p>
            <a:pPr lvl="1">
              <a:spcBef>
                <a:spcPts val="600"/>
              </a:spcBef>
            </a:pPr>
            <a:r>
              <a:rPr lang="en-US" dirty="0"/>
              <a:t>Use </a:t>
            </a:r>
            <a:r>
              <a:rPr lang="en-US" dirty="0" smtClean="0"/>
              <a:t>templates </a:t>
            </a:r>
            <a:r>
              <a:rPr lang="en-US" dirty="0"/>
              <a:t>or </a:t>
            </a:r>
            <a:r>
              <a:rPr lang="en-US" dirty="0" smtClean="0"/>
              <a:t>build your </a:t>
            </a:r>
            <a:r>
              <a:rPr lang="en-US" dirty="0"/>
              <a:t>own </a:t>
            </a:r>
            <a:r>
              <a:rPr lang="en-US" dirty="0" smtClean="0"/>
              <a:t>to </a:t>
            </a:r>
            <a:r>
              <a:rPr lang="en-US" b="1" dirty="0" smtClean="0"/>
              <a:t>visualize</a:t>
            </a:r>
            <a:r>
              <a:rPr lang="en-US" dirty="0" smtClean="0"/>
              <a:t> key indicators for an </a:t>
            </a:r>
            <a:r>
              <a:rPr lang="en-US" b="1" dirty="0" smtClean="0">
                <a:solidFill>
                  <a:srgbClr val="01CDFE"/>
                </a:solidFill>
              </a:rPr>
              <a:t>area</a:t>
            </a:r>
            <a:r>
              <a:rPr lang="en-US" b="1" baseline="30000" dirty="0" smtClean="0">
                <a:solidFill>
                  <a:srgbClr val="01CDFE"/>
                </a:solidFill>
              </a:rPr>
              <a:t>*</a:t>
            </a:r>
            <a:r>
              <a:rPr lang="en-US" b="1" dirty="0" smtClean="0">
                <a:solidFill>
                  <a:srgbClr val="01CDFE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b="1" dirty="0" smtClean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 smtClean="0"/>
              <a:t>Build Reports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Use templates or build your own to </a:t>
            </a:r>
            <a:r>
              <a:rPr lang="en-US" b="1" dirty="0" smtClean="0"/>
              <a:t>download</a:t>
            </a:r>
            <a:r>
              <a:rPr lang="en-US" dirty="0" smtClean="0"/>
              <a:t> </a:t>
            </a:r>
            <a:r>
              <a:rPr lang="en-US" dirty="0"/>
              <a:t>key indicators for an </a:t>
            </a:r>
            <a:r>
              <a:rPr lang="en-US" b="1" dirty="0" smtClean="0">
                <a:solidFill>
                  <a:srgbClr val="01CDFE"/>
                </a:solidFill>
              </a:rPr>
              <a:t>area</a:t>
            </a:r>
            <a:r>
              <a:rPr lang="en-US" b="1" baseline="30000" dirty="0" smtClean="0">
                <a:solidFill>
                  <a:srgbClr val="01CDFE"/>
                </a:solidFill>
              </a:rPr>
              <a:t>*</a:t>
            </a:r>
            <a:r>
              <a:rPr lang="en-US" b="1" dirty="0" smtClean="0">
                <a:solidFill>
                  <a:srgbClr val="01CDFE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 pdf or excel </a:t>
            </a:r>
            <a:r>
              <a:rPr lang="en-US" dirty="0" smtClean="0">
                <a:solidFill>
                  <a:schemeClr val="tx1"/>
                </a:solidFill>
              </a:rPr>
              <a:t>format</a:t>
            </a:r>
            <a:endParaRPr lang="en-US" b="1" dirty="0" smtClean="0">
              <a:solidFill>
                <a:srgbClr val="01CDFE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 smtClean="0"/>
              <a:t>Analyze Locations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rgbClr val="E93479"/>
                </a:solidFill>
              </a:rPr>
              <a:t>suitability analysis</a:t>
            </a:r>
            <a:r>
              <a:rPr lang="en-US" b="1" dirty="0" smtClean="0"/>
              <a:t> </a:t>
            </a:r>
            <a:r>
              <a:rPr lang="en-US" dirty="0" smtClean="0"/>
              <a:t>(identify sites that meet your defined criteria)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rgbClr val="E93479"/>
                </a:solidFill>
              </a:rPr>
              <a:t>void analysis </a:t>
            </a:r>
            <a:r>
              <a:rPr lang="en-US" dirty="0" smtClean="0"/>
              <a:t>(detect voids and gaps in specific businesses and services)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E93479"/>
                </a:solidFill>
              </a:rPr>
              <a:t>threshold area</a:t>
            </a:r>
            <a:r>
              <a:rPr lang="en-US" dirty="0" smtClean="0"/>
              <a:t> (create a ring that meets a specified variable)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23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sz="23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such 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point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(store location),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boundary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(neighborhood), or a </a:t>
            </a:r>
            <a:r>
              <a:rPr lang="en-US" sz="23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sz="23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5-mile radius </a:t>
            </a:r>
            <a:r>
              <a:rPr lang="en-US" sz="2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a point</a:t>
            </a:r>
            <a:r>
              <a:rPr lang="en-US" sz="23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5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76472" cy="44457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I want to…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create a map showing city precinct boundaries, color-coded by the percent of the population who are 18+, overlaid with the location of polling stations in Baltimore, MD.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create a visual of the consumer spending habits of people living within a 5, 10 and 15 minute walk of a potential grocery store location.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</a:t>
            </a:r>
            <a:r>
              <a:rPr lang="en-US" dirty="0" smtClean="0"/>
              <a:t>ownload a spreadsheet on educational attainment metrics for a neighborhood to conduct further analysis in R or Excel.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perform a void analysis to determine where there is a lack of medical care facilities in a region of Baltimore, MD. </a:t>
            </a:r>
            <a:endParaRPr lang="en-US" dirty="0"/>
          </a:p>
        </p:txBody>
      </p:sp>
      <p:pic>
        <p:nvPicPr>
          <p:cNvPr id="7" name="Picture 2" descr="Demographic Mapping &amp; Site Selection Software | ArcGIS Business Analy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262" y="5978106"/>
            <a:ext cx="678968" cy="6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Data is Available?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Esri Demographics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77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global </a:t>
            </a:r>
            <a:r>
              <a:rPr lang="en-US" dirty="0"/>
              <a:t>collection of authoritative demographic data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over 150 countries and </a:t>
            </a:r>
            <a:r>
              <a:rPr lang="en-US" dirty="0" smtClean="0"/>
              <a:t>regions</a:t>
            </a:r>
          </a:p>
          <a:p>
            <a:r>
              <a:rPr lang="en-US" dirty="0" smtClean="0"/>
              <a:t>Data sources include government sources (</a:t>
            </a:r>
            <a:r>
              <a:rPr lang="en-US" dirty="0" err="1" smtClean="0"/>
              <a:t>ie</a:t>
            </a:r>
            <a:r>
              <a:rPr lang="en-US" dirty="0" smtClean="0"/>
              <a:t>: US Census Bureau), as well as commercial datasets (</a:t>
            </a:r>
            <a:r>
              <a:rPr lang="en-US" dirty="0" err="1" smtClean="0"/>
              <a:t>ie</a:t>
            </a:r>
            <a:r>
              <a:rPr lang="en-US" dirty="0" smtClean="0"/>
              <a:t>: </a:t>
            </a:r>
            <a:r>
              <a:rPr lang="en-US" dirty="0" err="1" smtClean="0"/>
              <a:t>Infogroup</a:t>
            </a:r>
            <a:r>
              <a:rPr lang="en-US" dirty="0" smtClean="0"/>
              <a:t>, </a:t>
            </a:r>
            <a:r>
              <a:rPr lang="en-US" dirty="0" err="1" smtClean="0"/>
              <a:t>DataAxle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Thousands </a:t>
            </a:r>
            <a:r>
              <a:rPr lang="en-US" dirty="0"/>
              <a:t>of attributes </a:t>
            </a:r>
            <a:r>
              <a:rPr lang="en-US" dirty="0" smtClean="0"/>
              <a:t>describing </a:t>
            </a:r>
            <a:r>
              <a:rPr lang="en-US" dirty="0"/>
              <a:t>geographic areas across the world at multiple levels of </a:t>
            </a:r>
            <a:r>
              <a:rPr lang="en-US" dirty="0" smtClean="0"/>
              <a:t>geography</a:t>
            </a:r>
            <a:endParaRPr lang="en-US" dirty="0"/>
          </a:p>
          <a:p>
            <a:r>
              <a:rPr lang="en-US" dirty="0"/>
              <a:t>Regularly updated with the latest available </a:t>
            </a:r>
            <a:r>
              <a:rPr lang="en-US" dirty="0" smtClean="0"/>
              <a:t>data</a:t>
            </a:r>
            <a:r>
              <a:rPr lang="en-US" b="1" baseline="30000" dirty="0" smtClean="0">
                <a:solidFill>
                  <a:srgbClr val="E93479"/>
                </a:solidFill>
              </a:rPr>
              <a:t>*</a:t>
            </a:r>
            <a:endParaRPr lang="en-US" b="1" baseline="30000" dirty="0">
              <a:solidFill>
                <a:srgbClr val="E93479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baseline="30000" dirty="0" smtClean="0">
                <a:solidFill>
                  <a:srgbClr val="E93479"/>
                </a:solidFill>
              </a:rPr>
              <a:t>*</a:t>
            </a:r>
            <a:r>
              <a:rPr lang="en-US" sz="1900" i="1" dirty="0" smtClean="0">
                <a:solidFill>
                  <a:srgbClr val="E93479"/>
                </a:solidFill>
              </a:rPr>
              <a:t>when a dataset is updated, the older version of that dataset will often become unavailable via Business Analyst, and can only be purchased from Esri for a fee.  </a:t>
            </a:r>
            <a:endParaRPr lang="en-US" sz="1900" b="1" i="1" baseline="30000" dirty="0">
              <a:solidFill>
                <a:srgbClr val="E934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4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60C59A1258644BCC681514673EE67" ma:contentTypeVersion="16" ma:contentTypeDescription="Create a new document." ma:contentTypeScope="" ma:versionID="7a880eb1d0dd30a3be9014b0993cd211">
  <xsd:schema xmlns:xsd="http://www.w3.org/2001/XMLSchema" xmlns:xs="http://www.w3.org/2001/XMLSchema" xmlns:p="http://schemas.microsoft.com/office/2006/metadata/properties" xmlns:ns2="4a65e04f-623a-482a-8907-98da86ea0380" xmlns:ns3="be45d151-7518-4147-811f-0cf87d6198e1" targetNamespace="http://schemas.microsoft.com/office/2006/metadata/properties" ma:root="true" ma:fieldsID="e68302425519111aa3ea150910a9b6f5" ns2:_="" ns3:_="">
    <xsd:import namespace="4a65e04f-623a-482a-8907-98da86ea0380"/>
    <xsd:import namespace="be45d151-7518-4147-811f-0cf87d6198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Not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5e04f-623a-482a-8907-98da86ea0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Note" ma:index="17" nillable="true" ma:displayName="Note" ma:internalName="Note">
      <xsd:simpleType>
        <xsd:restriction base="dms:Text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5d151-7518-4147-811f-0cf87d6198e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37782f-c7e3-41c6-886d-0c70ce2425c6}" ma:internalName="TaxCatchAll" ma:showField="CatchAllData" ma:web="be45d151-7518-4147-811f-0cf87d619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8686C3-FB8D-455B-91BE-9AC55F915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5e04f-623a-482a-8907-98da86ea0380"/>
    <ds:schemaRef ds:uri="be45d151-7518-4147-811f-0cf87d619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2CD082-9B1D-44FD-B43F-337FAFB5DC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629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Gentona Book</vt:lpstr>
      <vt:lpstr>Arial</vt:lpstr>
      <vt:lpstr>Calibri</vt:lpstr>
      <vt:lpstr>Fira Sans</vt:lpstr>
      <vt:lpstr>Office Theme</vt:lpstr>
      <vt:lpstr>PowerPoint Presentation</vt:lpstr>
      <vt:lpstr>JHU Data Services</vt:lpstr>
      <vt:lpstr>PowerPoint Presentation</vt:lpstr>
      <vt:lpstr>What is  Business Analyst?</vt:lpstr>
      <vt:lpstr>What is it?</vt:lpstr>
      <vt:lpstr>What do I use it for?</vt:lpstr>
      <vt:lpstr>Sample Use Cases</vt:lpstr>
      <vt:lpstr>What Data is Available?</vt:lpstr>
      <vt:lpstr>Esri Demographics Data</vt:lpstr>
      <vt:lpstr>Esri Demographics Data</vt:lpstr>
      <vt:lpstr>PowerPoint Presentation</vt:lpstr>
      <vt:lpstr>How do I start? Demo time!</vt:lpstr>
      <vt:lpstr>Demonstration</vt:lpstr>
      <vt:lpstr>How do I access it?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Lawson</dc:creator>
  <cp:lastModifiedBy>Reina Murray</cp:lastModifiedBy>
  <cp:revision>115</cp:revision>
  <dcterms:created xsi:type="dcterms:W3CDTF">2022-09-01T20:12:45Z</dcterms:created>
  <dcterms:modified xsi:type="dcterms:W3CDTF">2022-09-23T17:46:08Z</dcterms:modified>
</cp:coreProperties>
</file>